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5486400" cy="8229600"/>
  <p:notesSz cx="5486400" cy="8229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1480" y="2551176"/>
            <a:ext cx="4663440" cy="172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22960" y="4608576"/>
            <a:ext cx="3840480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74320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825496" y="1892808"/>
            <a:ext cx="238658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320" y="329184"/>
            <a:ext cx="4937760" cy="1316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320" y="1892808"/>
            <a:ext cx="4937760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865376" y="7653528"/>
            <a:ext cx="1755648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74320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950208" y="7653528"/>
            <a:ext cx="126187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3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2571" y="633730"/>
            <a:ext cx="3761740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860"/>
              </a:lnSpc>
              <a:spcBef>
                <a:spcPts val="100"/>
              </a:spcBef>
            </a:pPr>
            <a:r>
              <a:rPr dirty="0" sz="1600">
                <a:solidFill>
                  <a:srgbClr val="010202"/>
                </a:solidFill>
                <a:latin typeface="Times New Roman"/>
                <a:cs typeface="Times New Roman"/>
              </a:rPr>
              <a:t>Chapter</a:t>
            </a: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10202"/>
                </a:solidFill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  <a:p>
            <a:pPr algn="ctr" marL="12065" marR="5080">
              <a:lnSpc>
                <a:spcPts val="1800"/>
              </a:lnSpc>
              <a:spcBef>
                <a:spcPts val="100"/>
              </a:spcBef>
            </a:pPr>
            <a:r>
              <a:rPr dirty="0" sz="16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600" spc="-30">
                <a:solidFill>
                  <a:srgbClr val="010202"/>
                </a:solidFill>
                <a:latin typeface="Times New Roman"/>
                <a:cs typeface="Times New Roman"/>
              </a:rPr>
              <a:t>STATISTICAL </a:t>
            </a:r>
            <a:r>
              <a:rPr dirty="0" sz="1600" spc="-25">
                <a:solidFill>
                  <a:srgbClr val="010202"/>
                </a:solidFill>
                <a:latin typeface="Times New Roman"/>
                <a:cs typeface="Times New Roman"/>
              </a:rPr>
              <a:t>INTERPRETATION</a:t>
            </a:r>
            <a:r>
              <a:rPr dirty="0" sz="16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600" spc="-10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828" y="1633372"/>
            <a:ext cx="4679950" cy="6071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lvl="1" marL="1924050" indent="-1911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24685" algn="l"/>
              </a:tabLst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INTRODUCTION</a:t>
            </a:r>
            <a:endParaRPr sz="1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010202"/>
              </a:buClr>
              <a:buFont typeface="Times New Roman"/>
              <a:buAutoNum type="arabicPeriod"/>
            </a:pPr>
            <a:endParaRPr sz="1050">
              <a:latin typeface="Times New Roman"/>
              <a:cs typeface="Times New Roman"/>
            </a:endParaRPr>
          </a:p>
          <a:p>
            <a:pPr algn="just" marL="51435" marR="45720" indent="-63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Chapter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introduction of entropy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 function was facilitated by the  realization that there exist possible and impossible processes, and by an examination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heat and work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effects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occurring during these processes. From the formal statement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Second Law of Thermodynamics, as developed from Classical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Thermodynamics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arguments,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difficult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assign a physical significance or a physical quality to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entropy.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this respect entropy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 internal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spite of the fact that, within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scope of Classical Thermodynamics, both properties are simply mathematical functions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state of a system. The ready acceptance of the First Law of Thermodynamics,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after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its enunciation,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due to the easily understood physical significance of internal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whereas the lack of corresponding understanding of entropy caused the acceptance of the  Second Law of Thermodynamics to be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slow.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 the classical viewpoint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Second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Law is only valid as a direct result of the fact that, to date, human ingenuity has failed to  invent a perpetual motion machine. Thus, within the scope of Classical Thermodynamics,  the Second Law is a “law” only because it has not yet been disproved.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physical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interpretation of entropy had to await the development of quantum theory and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statistical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mechanics.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lvl="1" marL="898525" indent="-191135">
              <a:lnSpc>
                <a:spcPct val="100000"/>
              </a:lnSpc>
              <a:buAutoNum type="arabicPeriod" startAt="2"/>
              <a:tabLst>
                <a:tab pos="899160" algn="l"/>
              </a:tabLst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ENTROPY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 DISORDER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ON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 </a:t>
            </a:r>
            <a:r>
              <a:rPr dirty="0" sz="1000" spc="-20" b="1">
                <a:solidFill>
                  <a:srgbClr val="010202"/>
                </a:solidFill>
                <a:latin typeface="Times New Roman"/>
                <a:cs typeface="Times New Roman"/>
              </a:rPr>
              <a:t>ATOMIC</a:t>
            </a:r>
            <a:r>
              <a:rPr dirty="0" sz="1000" spc="-2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SCALE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50800" marR="43180" indent="317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Gibbs described the entropy of a system as being a measure of its “degree of mixed-  up-ness” at the atomic or molecular level, i.e., the more mixed up the constituent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a system,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larger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value of its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entropy.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example, in the crystalline solid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  most of the constituent particles are confined to vibrate about their regularly arrayed  lattice positions, whereas 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liquid state, confinement of the particles to lattice sites is  absent and the particles are relatively free to wander through the communal volume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occupied by the liquid. The arrangement of the particles in the crystalline solid state is  thus more ordered than that of the liquid state,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or,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alternatively,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less “mixed up” than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 of the liquid state, and, as a consequence, the entropy of the liquid state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greater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than that of the solid state. Similarly the atomic disorder in the gaseous state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greater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than that in the liquid state, and thus the entropy of the gaseous state is greater than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liquid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state.</a:t>
            </a:r>
            <a:endParaRPr sz="1000">
              <a:latin typeface="Times New Roman"/>
              <a:cs typeface="Times New Roman"/>
            </a:endParaRPr>
          </a:p>
          <a:p>
            <a:pPr marL="50800" marR="48260" indent="127635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This correlates with phenomena on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macroscopic level; e.g., the transformation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solid to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liquid at its melting temperature,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requires that the substance absorb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50800" marR="47625" indent="-63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quantity of heat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q,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called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latent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heat of melting. The entropy of the substance being  melted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increased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amount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q/T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m,</a:t>
            </a:r>
            <a:r>
              <a:rPr dirty="0" baseline="-33333" sz="1125" spc="19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and,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melting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process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conducted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 pressure, from Eq. (2.5),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q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=O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H,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7870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86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052320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But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7625" y="2404745"/>
            <a:ext cx="2419350" cy="26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2874009"/>
            <a:ext cx="5264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Therefore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03412" y="3226435"/>
            <a:ext cx="1247775" cy="371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3800475"/>
            <a:ext cx="4527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98637" y="4152900"/>
            <a:ext cx="1457325" cy="3905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721859" y="4270375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(4.15)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754" y="4901057"/>
            <a:ext cx="4598670" cy="790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766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4.6 THERMAL EQUILIBRIUM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15" b="1">
                <a:solidFill>
                  <a:srgbClr val="010202"/>
                </a:solidFill>
                <a:latin typeface="Times New Roman"/>
                <a:cs typeface="Times New Roman"/>
              </a:rPr>
              <a:t>BOLTZMANN</a:t>
            </a:r>
            <a:r>
              <a:rPr dirty="0" sz="1000" spc="-6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EQUATION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now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system of particles in thermal equilibrium with a heat bath and let the  state of the combined system (particles+heat bath) be fixed by fixing the values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6611302"/>
            <a:ext cx="459930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3335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particles system and the heat bath are in thermal equilibrium, small exchanges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occur between them, and for such a small exchange at constant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(4.15) for the particles system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51050" y="7278052"/>
            <a:ext cx="942975" cy="3905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28039" y="708025"/>
            <a:ext cx="3258947" cy="10826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33119" y="5866663"/>
            <a:ext cx="3425316" cy="5248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265" y="403097"/>
            <a:ext cx="4673600" cy="652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3299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87</a:t>
            </a:r>
            <a:endParaRPr sz="1000">
              <a:latin typeface="Times New Roman"/>
              <a:cs typeface="Times New Roman"/>
            </a:endParaRPr>
          </a:p>
          <a:p>
            <a:pPr marL="50800" marR="43180">
              <a:lnSpc>
                <a:spcPct val="130900"/>
              </a:lnSpc>
              <a:spcBef>
                <a:spcPts val="59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dependent only on the values of </a:t>
            </a:r>
            <a:r>
              <a:rPr dirty="0" sz="1000" spc="2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37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.)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exchange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carried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out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constant total volume,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98687" y="1230147"/>
            <a:ext cx="657225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1613699"/>
            <a:ext cx="3147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i.e.,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exchange occurs as an exchange of heat.</a:t>
            </a:r>
            <a:r>
              <a:rPr dirty="0" sz="1000" spc="-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65337" y="1975650"/>
            <a:ext cx="923925" cy="390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2083599"/>
            <a:ext cx="4610100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(4.16)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15875" indent="-63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exchange of heat occurs at constant temperature, i.e., occurs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reversibly,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then, from  Chap.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3,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03450" y="3073565"/>
            <a:ext cx="647700" cy="400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3676167"/>
            <a:ext cx="4527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41525" y="4028592"/>
            <a:ext cx="971550" cy="152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27250" y="4888395"/>
            <a:ext cx="800100" cy="152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4383570"/>
            <a:ext cx="4610100" cy="3409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15875" indent="-63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both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state functions, the above expression can be written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differential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equation, integration of which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(4.17)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15240" indent="-63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(4.17), which is called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Boltzmann’s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equation, is the required quantitative relationship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 the entropy of a system and its “degree of mixed-up-ness,” in which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latter,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given by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the number of ways in which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 can be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among the particles. The most probable state of the system is that in which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has a  maximum value, consistent with the fixed values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hence the  equilibrium state of the system is that in which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maximum, consistent with the fixed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values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The Boltzmann equation thus provides a physical quality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entropy.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641985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4.7 </a:t>
            </a:r>
            <a:r>
              <a:rPr dirty="0" sz="1000" spc="-20" b="1">
                <a:solidFill>
                  <a:srgbClr val="010202"/>
                </a:solidFill>
                <a:latin typeface="Times New Roman"/>
                <a:cs typeface="Times New Roman"/>
              </a:rPr>
              <a:t>HEAT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FLOW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 PRODUCTION OF</a:t>
            </a:r>
            <a:r>
              <a:rPr dirty="0" sz="1000" spc="-7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3970" marR="14604" indent="-63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Classical Thermodynamics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 the transfer of heat from a body at some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to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body 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lower temperature is an irreversible process which is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accompanied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production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entropy,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reverse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process,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flow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337" y="403099"/>
            <a:ext cx="4676140" cy="2998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88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3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 indent="-635">
              <a:lnSpc>
                <a:spcPct val="100000"/>
              </a:lnSpc>
              <a:spcBef>
                <a:spcPts val="86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 up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gradient, is an impossible process. An examination of microstates  shows that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microstate in which variations in temperature occur within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is less  probable than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microstate in which the temperature of the system is uniformly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constant.</a:t>
            </a:r>
            <a:endParaRPr sz="1000">
              <a:latin typeface="Times New Roman"/>
              <a:cs typeface="Times New Roman"/>
            </a:endParaRPr>
          </a:p>
          <a:p>
            <a:pPr algn="just" marL="17970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Consider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two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closed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systems,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6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Let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6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baseline="-33333" sz="1125" spc="187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number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50800" marR="43815">
              <a:lnSpc>
                <a:spcPct val="1309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complexions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 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52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Similarly let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its number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complexions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40" i="1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5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When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thermal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contact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made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between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3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B,</a:t>
            </a:r>
            <a:r>
              <a:rPr dirty="0" sz="1000" spc="5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product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endParaRPr baseline="-33333" sz="1125">
              <a:latin typeface="Times New Roman"/>
              <a:cs typeface="Times New Roman"/>
            </a:endParaRPr>
          </a:p>
          <a:p>
            <a:pPr algn="just" marL="51435" marR="43815" indent="-127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will,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generally,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not have its maximum possible value, and heat will be transferred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either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 flows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thereby,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increase in 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52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caused</a:t>
            </a:r>
            <a:endParaRPr sz="1000">
              <a:latin typeface="Times New Roman"/>
              <a:cs typeface="Times New Roman"/>
            </a:endParaRPr>
          </a:p>
          <a:p>
            <a:pPr algn="just" marL="50800" marR="43815" indent="-635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 the increase in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greater than the decrease in 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52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caused by the decrease in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.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Heat continues to flow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long as the product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continues to increase,  and the flow of heat ceases when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reaches its maximum value, i.e., when the  increase in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82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caused by the transfer of an increment of heat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exactly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compensated by the decrease in 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52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35" i="1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condition for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be in thermal equilibrium</a:t>
            </a:r>
            <a:r>
              <a:rPr dirty="0" sz="1000" spc="-1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endParaRPr sz="1000">
              <a:latin typeface="Times New Roman"/>
              <a:cs typeface="Times New Roman"/>
            </a:endParaRPr>
          </a:p>
          <a:p>
            <a:pPr algn="just" marL="51435" marR="43815" indent="-1270">
              <a:lnSpc>
                <a:spcPct val="100000"/>
              </a:lnSpc>
              <a:spcBef>
                <a:spcPts val="375"/>
              </a:spcBef>
            </a:pP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thus that the transfer of a quantity of heat from one body to the other does not cause</a:t>
            </a:r>
            <a:r>
              <a:rPr dirty="0" sz="1000" spc="-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 change in the value of 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7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4375" y="3622992"/>
            <a:ext cx="10858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8973" y="4006532"/>
            <a:ext cx="4649470" cy="1128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rearrangement of the particles in the quantized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 in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 causes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increase by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certain amount, and consider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simultaneous rearrangement</a:t>
            </a:r>
            <a:r>
              <a:rPr dirty="0" sz="1000" spc="1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309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particles in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causes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U</a:t>
            </a:r>
            <a:r>
              <a:rPr dirty="0" baseline="-33333" sz="1125" spc="7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decrease by the same amount;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i.e.,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(U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+U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)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remains constant. If the levels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populated in accordance with Eq.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(4.16) with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15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if the levels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populated in accordance with Eq. (4.16) with 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1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03425" y="5356707"/>
            <a:ext cx="1057275" cy="438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5997409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98662" y="6359359"/>
            <a:ext cx="1057275" cy="4286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6990562"/>
            <a:ext cx="4053204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quantity of heat is transferred from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total constant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energy,</a:t>
            </a:r>
            <a:r>
              <a:rPr dirty="0" sz="1000" spc="-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74862" y="7342987"/>
            <a:ext cx="904875" cy="180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6702" y="403097"/>
            <a:ext cx="23152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665480"/>
            <a:ext cx="2800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12837" y="1017905"/>
            <a:ext cx="2828925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93318" y="1516252"/>
            <a:ext cx="4701540" cy="575310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hence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condition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6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7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baseline="-33333" sz="1125" spc="16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zero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reversible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transfer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marL="63500" marR="5651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heat from one body to another thus only occurs when the temperatures of the bodies are  equal, as only in such a case does 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7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 hence  the  total  entropy  of  the</a:t>
            </a:r>
            <a:r>
              <a:rPr dirty="0" sz="1000" spc="2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combined</a:t>
            </a:r>
            <a:endParaRPr sz="1000">
              <a:latin typeface="Times New Roman"/>
              <a:cs typeface="Times New Roman"/>
            </a:endParaRPr>
          </a:p>
          <a:p>
            <a:pPr marL="64135" marR="55880" indent="-1270">
              <a:lnSpc>
                <a:spcPct val="1309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(S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+S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),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remain constant. An irreversible transfer of heat increases the value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product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7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7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7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hence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created.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point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view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microstates,</a:t>
            </a:r>
            <a:endParaRPr sz="1000">
              <a:latin typeface="Times New Roman"/>
              <a:cs typeface="Times New Roman"/>
            </a:endParaRPr>
          </a:p>
          <a:p>
            <a:pPr algn="just" marL="64135" marR="558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 irreversible process is one which takes the system from a less probable state to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most probable state, and from the point of view of macrostates, an irreversible process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takes the system from a nonequilibrium state to the equilibrium state. Thus, what is  considered in Classical Thermodynamics to be an impossible process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 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consideration of microstates to only be an improbable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process.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478790">
              <a:lnSpc>
                <a:spcPct val="100000"/>
              </a:lnSpc>
              <a:spcBef>
                <a:spcPts val="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4.8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CONFIGURATIONAL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ENTROPY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THERMAL</a:t>
            </a:r>
            <a:r>
              <a:rPr dirty="0" sz="1000" spc="-16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63500" marR="5461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the preceding discussion entropy was considered in terms of the number of ways in  which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can be distributed among identical particles, and the given example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mixing process involved the redistribution of thermal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among the particles of two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closed systems when placed in thermal contact. The change in entropy accompanying</a:t>
            </a:r>
            <a:r>
              <a:rPr dirty="0" sz="1000" spc="-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 redistribution is a change in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thermal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Entropy can also be considered in terms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number of ways in which particles themselves can be distributed in space, and this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consideration gives rise to the concept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configurational</a:t>
            </a:r>
            <a:r>
              <a:rPr dirty="0" sz="1000" spc="-1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63500" marR="5588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 two crystals at the same temperature and pressure, one containing atoms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element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other containing atoms of the element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When the two crystals are  placed in physical contact with one another the spontaneous process which occurs is the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diffusion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2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into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crystal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diffusion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 spc="4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into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crystal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endParaRPr sz="1000">
              <a:latin typeface="Times New Roman"/>
              <a:cs typeface="Times New Roman"/>
            </a:endParaRPr>
          </a:p>
          <a:p>
            <a:pPr algn="just" marL="63500" marR="55244">
              <a:lnSpc>
                <a:spcPct val="100000"/>
              </a:lnSpc>
            </a:pP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 process is spontaneous, entropy is produced, and intuitively it might be  predicted that equilibrium will be reached (i.e., the entropy of the system will reach a  maximum value) when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diffusion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processes have occurred to the extent that all  concentration gradients in the system have been eliminated. This is the mass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transport  analog of the heat transfer case in which heat flows irreversibly between two bodies until  the temperature gradients have been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eliminated.</a:t>
            </a:r>
            <a:endParaRPr sz="1000">
              <a:latin typeface="Times New Roman"/>
              <a:cs typeface="Times New Roman"/>
            </a:endParaRPr>
          </a:p>
          <a:p>
            <a:pPr algn="just" marL="64135" marR="53975" indent="12763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crystal containing four atoms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placed in contact with a crystal  containing four atoms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The initial state of this system, in which all four atoms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lie to the left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all four of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lie to the right of </a:t>
            </a:r>
            <a:r>
              <a:rPr dirty="0" sz="1000" spc="-35" i="1">
                <a:solidFill>
                  <a:srgbClr val="010202"/>
                </a:solidFill>
                <a:latin typeface="Times New Roman"/>
                <a:cs typeface="Times New Roman"/>
              </a:rPr>
              <a:t>XY,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4.5.  The number of distinguishable ways in which this arrangement can be realized is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unity,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interchange among the identical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on the left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</a:t>
            </a:r>
            <a:r>
              <a:rPr dirty="0" sz="1000" spc="-3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and/or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7870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71662" y="713105"/>
            <a:ext cx="1743075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373" y="2249170"/>
            <a:ext cx="4598035" cy="609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7040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4.5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Representation of a crystal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contact with a crystal of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interchange among the identical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on the right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does not produce 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configuration.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17737" y="3033395"/>
            <a:ext cx="619125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3426459"/>
            <a:ext cx="459994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(in which the notation indicates four atoms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 the left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none on the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right.)</a:t>
            </a:r>
            <a:endParaRPr sz="1000">
              <a:latin typeface="Times New Roman"/>
              <a:cs typeface="Times New Roman"/>
            </a:endParaRPr>
          </a:p>
          <a:p>
            <a:pPr algn="just" marL="12700" marR="5080" indent="12700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When one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 is interchanged with one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 across </a:t>
            </a:r>
            <a:r>
              <a:rPr dirty="0" sz="1000" spc="-35" i="1">
                <a:solidFill>
                  <a:srgbClr val="010202"/>
                </a:solidFill>
                <a:latin typeface="Times New Roman"/>
                <a:cs typeface="Times New Roman"/>
              </a:rPr>
              <a:t>XY,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can be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located on any of four sites, and hence the left side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can be realized in four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ways. Similarly the exchanged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can be located on any of four sites, and hence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right side can be realized in four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ways. As any of the four former arrangements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be combined with any of the four latter arrangements, the total number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distinguishable configurations of the arrangement 3:1 is 4×4=16,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60587" y="4693284"/>
            <a:ext cx="723900" cy="1809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373" y="5076825"/>
            <a:ext cx="4598670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When a second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is exchanged with a second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across </a:t>
            </a:r>
            <a:r>
              <a:rPr dirty="0" sz="1000" spc="-35" i="1">
                <a:solidFill>
                  <a:srgbClr val="010202"/>
                </a:solidFill>
                <a:latin typeface="Times New Roman"/>
                <a:cs typeface="Times New Roman"/>
              </a:rPr>
              <a:t>XY,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first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on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left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be located in any of four positions, and the second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can be  located in any of the three remaining positions, giving, thus,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4×3=12 configurations.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these 12 configurations include those which occur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result of interchange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 the two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themselves, which, being indistinguishable, must be discounted. The  number of distinguishable configurations on the left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thus (4×3)/2!=6. Similarly  six distinguishable arrangements occur on the right of </a:t>
            </a:r>
            <a:r>
              <a:rPr dirty="0" sz="1000" spc="-35" i="1">
                <a:solidFill>
                  <a:srgbClr val="010202"/>
                </a:solidFill>
                <a:latin typeface="Times New Roman"/>
                <a:cs typeface="Times New Roman"/>
              </a:rPr>
              <a:t>XY,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hence the total number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distinguishable configurations in the arrangement 2:2 is 6×6=36,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60587" y="6496050"/>
            <a:ext cx="733425" cy="180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245" y="6879590"/>
            <a:ext cx="459803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 is exchanged with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third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across </a:t>
            </a:r>
            <a:r>
              <a:rPr dirty="0" sz="1000" spc="-35" i="1">
                <a:solidFill>
                  <a:srgbClr val="010202"/>
                </a:solidFill>
                <a:latin typeface="Times New Roman"/>
                <a:cs typeface="Times New Roman"/>
              </a:rPr>
              <a:t>XY,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first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 can be  located on any of four sites, the second on any of the three remaining sites and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third  on either of the two remaining sites. Factoring out the number of indistinguishable  configurations caused by interchange of the three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among themselves gives the  number of distinguishable configurations on the left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(4×3×2)/3!=4. Similarly  four distinguishable configurations occur on the right of </a:t>
            </a:r>
            <a:r>
              <a:rPr dirty="0" sz="1000" spc="-35" i="1">
                <a:solidFill>
                  <a:srgbClr val="010202"/>
                </a:solidFill>
                <a:latin typeface="Times New Roman"/>
                <a:cs typeface="Times New Roman"/>
              </a:rPr>
              <a:t>XY,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hence,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6702" y="403097"/>
            <a:ext cx="23152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0587" y="725805"/>
            <a:ext cx="733425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1109344"/>
            <a:ext cx="28086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Interchange of the final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across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XY</a:t>
            </a:r>
            <a:r>
              <a:rPr dirty="0" sz="1000" spc="-8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2007234"/>
            <a:ext cx="459930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 the total number of spatial configurations available to the system is 1+16+  36+16+1=70, which is the number of distinguishable way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which four particles of one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kind and four particles of another kind can be arranged on eight sites,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03387" y="2664460"/>
            <a:ext cx="1647825" cy="295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3162300"/>
            <a:ext cx="459803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If, as before, it is assumed that each of these configurations is equally probable, then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probability of finding the system in the arrangement 4:0 or 0:4 is 1/70, the probability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arrangement 3:1 or 1:3 is 16/70, and the probability of finding the system in the  arrangement 2:2 is 36/70. Arrangement 2:2 is thus the most probable and thus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corresponds to the equilibrium state, in which the concentration gradients have been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eliminated. Again,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32012" y="4276725"/>
            <a:ext cx="790575" cy="152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19100" y="4631690"/>
            <a:ext cx="4651375" cy="78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it is seen that maximization of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maximizes the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entropy.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this case the increase in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entropy occurs as a result of the increase in the number of spatial configurations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become available to the system when the crystals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placed in contact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another.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increase in the entropy of the system arises from an increase in its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configurational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entropy,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conf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mixing process can be expressed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16634" y="1478584"/>
            <a:ext cx="2454249" cy="4407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12800" y="5642355"/>
            <a:ext cx="3741674" cy="1472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7870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264919"/>
            <a:ext cx="2800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361" y="1734820"/>
            <a:ext cx="4675505" cy="1199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32384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(4.18)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total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consists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its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thermal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entropy,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th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arises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50800" marR="43180" indent="-63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number of ways in which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 can be shared among the particles,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and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its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configurational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entropy,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conf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arises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number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distinguishable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ways</a:t>
            </a: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7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which the particles can fill the space available to them.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100" y="3768407"/>
            <a:ext cx="4649470" cy="835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number of spatial configurations available to two closed systems placed in thermal  contact, or to two open chemically identical systems placed in thermal contact, is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unity.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 in the case of heat flow down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 gradient between two such systems, as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only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60">
                <a:solidFill>
                  <a:srgbClr val="010202"/>
                </a:solidFill>
                <a:latin typeface="Times New Roman"/>
                <a:cs typeface="Times New Roman"/>
              </a:rPr>
              <a:t>th</a:t>
            </a:r>
            <a:r>
              <a:rPr dirty="0" baseline="-33333" sz="1125" spc="217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changes,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arising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transfer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takes</a:t>
            </a:r>
            <a:endParaRPr sz="1000">
              <a:latin typeface="Times New Roman"/>
              <a:cs typeface="Times New Roman"/>
            </a:endParaRPr>
          </a:p>
          <a:p>
            <a:pPr algn="just" marL="381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system from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state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074" y="5304484"/>
            <a:ext cx="4650105" cy="17379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just" marL="38100">
              <a:lnSpc>
                <a:spcPct val="100000"/>
              </a:lnSpc>
              <a:spcBef>
                <a:spcPts val="4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Similarly in the mixing of particles of A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 particles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total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only equals 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O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conf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</a:t>
            </a:r>
            <a:endParaRPr sz="10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mixing process does not cause a redistribution of the particles among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levels,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th(1)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=fi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th(2)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This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condition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corresponds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“ideal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mixing”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particles</a:t>
            </a:r>
            <a:endParaRPr sz="1000">
              <a:latin typeface="Times New Roman"/>
              <a:cs typeface="Times New Roman"/>
            </a:endParaRPr>
          </a:p>
          <a:p>
            <a:pPr algn="just" marL="38100" marR="31115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requires that the quantization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 the same in crystals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 Ideal mixing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the exception rather than the rule, and,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generally,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when two or more components are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mixed  at  constant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37">
                <a:solidFill>
                  <a:srgbClr val="010202"/>
                </a:solidFill>
                <a:latin typeface="Times New Roman"/>
                <a:cs typeface="Times New Roman"/>
              </a:rPr>
              <a:t>th(2)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does  not  have  the  same  value  as  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th(1)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;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  <a:p>
            <a:pPr algn="just" marL="38100" marR="31115">
              <a:lnSpc>
                <a:spcPct val="100000"/>
              </a:lnSpc>
              <a:spcBef>
                <a:spcPts val="37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completely random mixing of the particles does not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occur.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such cases either clustering  of like particles (indicating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difficulty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mixing) or ordering (indicating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tendency  toward compound formation) occurs. In all cases,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equilibrium state of the  system is that which, at constant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maximizes the product</a:t>
            </a:r>
            <a:r>
              <a:rPr dirty="0" sz="1000" spc="-1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th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conf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7545" y="4771491"/>
            <a:ext cx="2558084" cy="4351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63553" y="747958"/>
            <a:ext cx="2103745" cy="297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24910" y="1735452"/>
            <a:ext cx="1258669" cy="2976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39900" y="3093707"/>
            <a:ext cx="1563624" cy="5029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1512" y="6959434"/>
            <a:ext cx="1171575" cy="438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5972" y="403097"/>
            <a:ext cx="4715510" cy="6851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4135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93</a:t>
            </a:r>
            <a:endParaRPr sz="1000">
              <a:latin typeface="Times New Roman"/>
              <a:cs typeface="Times New Roman"/>
            </a:endParaRPr>
          </a:p>
          <a:p>
            <a:pPr marL="1830070">
              <a:lnSpc>
                <a:spcPct val="100000"/>
              </a:lnSpc>
              <a:spcBef>
                <a:spcPts val="80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4.9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SUMMARY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algn="just" marL="203200" marR="83185" indent="-127000">
              <a:lnSpc>
                <a:spcPct val="100000"/>
              </a:lnSpc>
              <a:buAutoNum type="arabicPeriod"/>
              <a:tabLst>
                <a:tab pos="20955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single macrostate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system, which is determined when the independent variables  of the system are fixed, contains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very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large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 of microstates, each of which is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characterized by the manner in which the thermal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 is distributed  among the particles and the manner in which the particles are distributed in the space  available to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them.</a:t>
            </a:r>
            <a:endParaRPr sz="1000">
              <a:latin typeface="Times New Roman"/>
              <a:cs typeface="Times New Roman"/>
            </a:endParaRPr>
          </a:p>
          <a:p>
            <a:pPr algn="just" marL="203200" marR="82550" indent="-127000">
              <a:lnSpc>
                <a:spcPct val="100000"/>
              </a:lnSpc>
              <a:buAutoNum type="arabicPeriod"/>
              <a:tabLst>
                <a:tab pos="20764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Although the occurrence of a system in any one of its microstates is equally probable,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greatly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differing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numbers of microstates occur in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differing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distributions.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distribution which contains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largest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number of microstates is the most probable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distribution, and in real systems the number of microstates in the most probable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distribution is significantly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larger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than the sum of all of the other microstates</a:t>
            </a:r>
            <a:r>
              <a:rPr dirty="0" sz="1000" spc="-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occurring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all of the other distributions. This most probable distribution is the equilibrium  thermodynamic state of the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system.</a:t>
            </a:r>
            <a:endParaRPr sz="1000">
              <a:latin typeface="Times New Roman"/>
              <a:cs typeface="Times New Roman"/>
            </a:endParaRPr>
          </a:p>
          <a:p>
            <a:pPr algn="just" marL="203200" marR="83185" indent="-127000">
              <a:lnSpc>
                <a:spcPct val="100000"/>
              </a:lnSpc>
              <a:buAutoNum type="arabicPeriod"/>
              <a:tabLst>
                <a:tab pos="21717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relationship between the number of microstates available to the system,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entropy of the system is given by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Boltzmann’s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 as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S=k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ln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which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Boltzmann’s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constant. Thus, if a situation arises which allows an increase in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 of microstates available to the system, then spontaneous redistribution of the  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among the particles (or particles over the available space) occurs until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newly available most probable distribution occurs. The Boltzmann equation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shows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 an increase in the number of microstates made available to the system causes an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 in the entropy of the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system.</a:t>
            </a:r>
            <a:endParaRPr sz="1000">
              <a:latin typeface="Times New Roman"/>
              <a:cs typeface="Times New Roman"/>
            </a:endParaRPr>
          </a:p>
          <a:p>
            <a:pPr marL="240029" indent="-1644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total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entropy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sum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thermal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entropy,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th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202565">
              <a:lnSpc>
                <a:spcPct val="100000"/>
              </a:lnSpc>
              <a:spcBef>
                <a:spcPts val="37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configurational</a:t>
            </a:r>
            <a:r>
              <a:rPr dirty="0" sz="1000" spc="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entropy,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conf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former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arises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number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ways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endParaRPr sz="1000">
              <a:latin typeface="Times New Roman"/>
              <a:cs typeface="Times New Roman"/>
            </a:endParaRPr>
          </a:p>
          <a:p>
            <a:pPr marL="202565" marR="8382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thermal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available to the system can be shared among the constituent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particles, 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th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latter arises from the number of ways in which the particles can</a:t>
            </a:r>
            <a:endParaRPr sz="1000">
              <a:latin typeface="Times New Roman"/>
              <a:cs typeface="Times New Roman"/>
            </a:endParaRPr>
          </a:p>
          <a:p>
            <a:pPr marL="20256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distributed 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over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space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available 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them, 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37">
                <a:solidFill>
                  <a:srgbClr val="010202"/>
                </a:solidFill>
                <a:latin typeface="Times New Roman"/>
                <a:cs typeface="Times New Roman"/>
              </a:rPr>
              <a:t>conf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. 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 spc="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 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thermal</a:t>
            </a:r>
            <a:endParaRPr sz="1000">
              <a:latin typeface="Times New Roman"/>
              <a:cs typeface="Times New Roman"/>
            </a:endParaRPr>
          </a:p>
          <a:p>
            <a:pPr marL="202565" marR="8382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distributions can be combined with any of the configurational distributions, the total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number of microstates available to the system is the product 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th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conf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hence,</a:t>
            </a:r>
            <a:r>
              <a:rPr dirty="0" sz="1000" spc="-10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from</a:t>
            </a:r>
            <a:endParaRPr sz="1000">
              <a:latin typeface="Times New Roman"/>
              <a:cs typeface="Times New Roman"/>
            </a:endParaRPr>
          </a:p>
          <a:p>
            <a:pPr marL="203200" marR="83820">
              <a:lnSpc>
                <a:spcPct val="100000"/>
              </a:lnSpc>
              <a:spcBef>
                <a:spcPts val="37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logarithmic form of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Boltzmann’s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equation, the total entropy of the system is the  sum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th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7">
                <a:solidFill>
                  <a:srgbClr val="010202"/>
                </a:solidFill>
                <a:latin typeface="Times New Roman"/>
                <a:cs typeface="Times New Roman"/>
              </a:rPr>
              <a:t>conf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078355" marR="1449705" indent="-603885">
              <a:lnSpc>
                <a:spcPts val="3040"/>
              </a:lnSpc>
              <a:spcBef>
                <a:spcPts val="15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4.10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NUMERICAL</a:t>
            </a:r>
            <a:r>
              <a:rPr dirty="0" sz="1000" spc="-11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EXAMPLES  Example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  <a:p>
            <a:pPr marL="80010">
              <a:lnSpc>
                <a:spcPct val="100000"/>
              </a:lnSpc>
              <a:spcBef>
                <a:spcPts val="21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Spectroscopic observation of molecular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an electrical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discharge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that</a:t>
            </a:r>
            <a:r>
              <a:rPr dirty="0" sz="1000" spc="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marL="8001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relative numbers of molecules in excited vibrational states with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energies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given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algn="r" marR="7747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(4.19)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00734" y="720699"/>
          <a:ext cx="3902075" cy="326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415"/>
                <a:gridCol w="875665"/>
                <a:gridCol w="968375"/>
                <a:gridCol w="999490"/>
                <a:gridCol w="660400"/>
              </a:tblGrid>
              <a:tr h="162890">
                <a:tc>
                  <a:txBody>
                    <a:bodyPr/>
                    <a:lstStyle/>
                    <a:p>
                      <a:pPr marL="31750">
                        <a:lnSpc>
                          <a:spcPts val="969"/>
                        </a:lnSpc>
                      </a:pPr>
                      <a:r>
                        <a:rPr dirty="0" sz="900" i="1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9"/>
                        </a:lnSpc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3495">
                        <a:lnSpc>
                          <a:spcPts val="969"/>
                        </a:lnSpc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9"/>
                        </a:lnSpc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39090">
                        <a:lnSpc>
                          <a:spcPts val="969"/>
                        </a:lnSpc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2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25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1.00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 marR="23495">
                        <a:lnSpc>
                          <a:spcPts val="1025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0.250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25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0.062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 marL="339090">
                        <a:lnSpc>
                          <a:spcPts val="1025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010202"/>
                          </a:solidFill>
                          <a:latin typeface="Times New Roman"/>
                          <a:cs typeface="Times New Roman"/>
                        </a:rPr>
                        <a:t>0.016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685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767397" y="913130"/>
            <a:ext cx="161925" cy="333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9100" y="1459230"/>
            <a:ext cx="4649470" cy="822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 that the gas is in thermodynamic equilibrium with respect to the distribution of  vibrational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energy,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calculate the temperature of the gas. In Eq. (4.19),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an integer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has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values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range</a:t>
            </a:r>
            <a:r>
              <a:rPr dirty="0" sz="1000" spc="1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zero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infinity,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h</a:t>
            </a:r>
            <a:r>
              <a:rPr dirty="0" sz="1000" spc="12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Planck’s</a:t>
            </a:r>
            <a:r>
              <a:rPr dirty="0" sz="1000" spc="1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</a:t>
            </a:r>
            <a:r>
              <a:rPr dirty="0" sz="1000" spc="1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14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action</a:t>
            </a:r>
            <a:endParaRPr sz="1000">
              <a:latin typeface="Times New Roman"/>
              <a:cs typeface="Times New Roman"/>
            </a:endParaRPr>
          </a:p>
          <a:p>
            <a:pPr algn="just" marL="165100" marR="1004569" indent="-127000">
              <a:lnSpc>
                <a:spcPct val="100000"/>
              </a:lnSpc>
              <a:spcBef>
                <a:spcPts val="270"/>
              </a:spcBef>
            </a:pP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(=6.6252×10</a:t>
            </a:r>
            <a:r>
              <a:rPr dirty="0" baseline="33333" sz="1125" spc="7">
                <a:solidFill>
                  <a:srgbClr val="010202"/>
                </a:solidFill>
                <a:latin typeface="Times New Roman"/>
                <a:cs typeface="Times New Roman"/>
              </a:rPr>
              <a:t>–34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joules·s),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the vibration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frequency,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7.00×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1013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Eqs. (4.13), (4.14), and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(4.19),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172624"/>
            <a:ext cx="12179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Observation shows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03437" y="3525049"/>
            <a:ext cx="838200" cy="371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099090"/>
            <a:ext cx="31115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2812" y="4451515"/>
            <a:ext cx="3228975" cy="3524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4996967"/>
            <a:ext cx="6362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93912" y="5349392"/>
            <a:ext cx="866775" cy="3905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5942495"/>
            <a:ext cx="11715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Then, from Eq.</a:t>
            </a:r>
            <a:r>
              <a:rPr dirty="0" sz="1000" spc="-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(4.13),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55762" y="6294920"/>
            <a:ext cx="1743075" cy="11525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403099"/>
            <a:ext cx="2787015" cy="308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15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19050">
              <a:lnSpc>
                <a:spcPts val="1115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84806" y="2436075"/>
            <a:ext cx="1524863" cy="5408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6702" y="403097"/>
            <a:ext cx="23152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078" y="651368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4812" y="992505"/>
            <a:ext cx="1704975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57200" y="1537969"/>
            <a:ext cx="967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Normalizing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559809"/>
            <a:ext cx="45967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 the gas is in equilibrium with respect to the distribution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vibrational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temperature of the gas is obtained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38" y="4610125"/>
            <a:ext cx="3351529" cy="8280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011045">
              <a:lnSpc>
                <a:spcPct val="100000"/>
              </a:lnSpc>
              <a:spcBef>
                <a:spcPts val="720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Example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isotopic composition of lead in atomic percent</a:t>
            </a:r>
            <a:r>
              <a:rPr dirty="0" sz="1000" spc="-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1056640">
              <a:lnSpc>
                <a:spcPct val="100000"/>
              </a:lnSpc>
              <a:spcBef>
                <a:spcPts val="5"/>
              </a:spcBef>
              <a:tabLst>
                <a:tab pos="2586355" algn="l"/>
              </a:tabLst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atomic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weight	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atomic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percent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0891" y="5441657"/>
            <a:ext cx="196850" cy="81280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204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206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207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208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61316" y="5441657"/>
            <a:ext cx="225425" cy="81280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5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1.5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23.6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22.6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900">
                <a:solidFill>
                  <a:srgbClr val="010202"/>
                </a:solidFill>
                <a:latin typeface="Times New Roman"/>
                <a:cs typeface="Times New Roman"/>
              </a:rPr>
              <a:t>52.3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27250" y="6917372"/>
            <a:ext cx="8001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6412547"/>
            <a:ext cx="459867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Calculate the molar configurational entropy of lead. The configurational entropy is  obtained from Boltzmann's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equation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r" marR="3175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(4.17)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11363" y="4086225"/>
            <a:ext cx="3090786" cy="394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46579" y="1940674"/>
            <a:ext cx="1289303" cy="13587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410587" y="5510250"/>
            <a:ext cx="2618105" cy="0"/>
          </a:xfrm>
          <a:custGeom>
            <a:avLst/>
            <a:gdLst/>
            <a:ahLst/>
            <a:cxnLst/>
            <a:rect l="l" t="t" r="r" b="b"/>
            <a:pathLst>
              <a:path w="2618104" h="0">
                <a:moveTo>
                  <a:pt x="0" y="0"/>
                </a:moveTo>
                <a:lnTo>
                  <a:pt x="261796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7870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78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9587" y="713105"/>
            <a:ext cx="1495425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91509" y="1372869"/>
            <a:ext cx="4705350" cy="6326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65405" marR="558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increase in the entropy of the substance which accompanies melting correlates with  the corresponding increase in the degree of disorder of its constituent particles. The</a:t>
            </a:r>
            <a:r>
              <a:rPr dirty="0" sz="1000" spc="-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above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correlation does not apply at all temperatures, because, if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supercooled liquid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spontaneously freezes, it might appear that a decrease in the degree of disorder causes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increase in entropy (the entropy produced by the irreversible freezing process). The  apparent anomaly is removed by considering the influence of the latent heat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freezing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released on the entropy and degree of disorder of the heat reservoir which absorbs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heat. If spontaneous freezing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supercooled liquid occurs, the increase in the degree 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order of the freezing system is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less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than the decrease in the degree of order in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heat  reservoir,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hence the spontaneous freezing process causes an overall increase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 disorder and an overall increase in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entropy.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If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transformation from liquid to solid  occurs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equilibrium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melting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substance,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</a:t>
            </a:r>
            <a:r>
              <a:rPr dirty="0" baseline="-33333" sz="1125" spc="-7" i="1">
                <a:solidFill>
                  <a:srgbClr val="010202"/>
                </a:solidFill>
                <a:latin typeface="Times New Roman"/>
                <a:cs typeface="Times New Roman"/>
              </a:rPr>
              <a:t>m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8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increase</a:t>
            </a:r>
            <a:r>
              <a:rPr dirty="0" sz="1000" spc="8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  <a:p>
            <a:pPr algn="just" marL="63500" marR="59055" indent="190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degree of disorder of the heat reservoir equals the decrease in the degree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disorder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substance, and the total degree of disorder of the combined system is unchanged;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disorder has simply been transferred from the substance to the heat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reservoir.  Consequently,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entropy of the combined system is unchanged as a result of the  freezing process; entropy has simply been transferred from the substance to the heat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reservoir.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equilibrium melting or freezing temperature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substance can thus be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defined as that temperature at which no change in the degree of order of 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combined  system (substance+heat reservoir) occurs 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result of the phase change. Only at this  temperature are the solid and liquid in equilibrium with one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another,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hence, only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 this temperature can the phase change occur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reversibly.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54760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4.3 THE CONCEPT OF</a:t>
            </a:r>
            <a:r>
              <a:rPr dirty="0" sz="1000" spc="-7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 b="1">
                <a:solidFill>
                  <a:srgbClr val="010202"/>
                </a:solidFill>
                <a:latin typeface="Times New Roman"/>
                <a:cs typeface="Times New Roman"/>
              </a:rPr>
              <a:t>MICROSTATE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64769" marR="57785" indent="63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development of a quantitative relationship between entropy and “degree of mixed-  up-ness” requires quantification of the term “degree of mixed-up-ness,” and this can be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obtained from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consideration of elementary statistical mechanics. Statistical mechanics  arises from the assumption that the equilibrium state of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is simply the most  probable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all of its possible states, and the subject is concerned with determination of,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criteria governing, and the properties of this most probable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state.</a:t>
            </a:r>
            <a:endParaRPr sz="1000">
              <a:latin typeface="Times New Roman"/>
              <a:cs typeface="Times New Roman"/>
            </a:endParaRPr>
          </a:p>
          <a:p>
            <a:pPr algn="just" marL="64135" marR="57785" indent="12890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One of the major developments in physical science which has led to a considerable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 in the understanding of the behavior of matter is the quantum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theory.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postulate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quantum theory is that, if a particle is confined to move within a given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fixed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volume, then its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quantized, i.e., the particle may only have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certain discrete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allowed values of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are separated by “forbidden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bands.”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  given particle the spacing between the quantized values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(the allowed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 levels) decreases as the volume available to the movement of the particle increases, and  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becomes continuous only when no restriction is placed on the position of the  particle.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214119"/>
            <a:ext cx="12388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Stirling’s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theorem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493009"/>
            <a:ext cx="24161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Therefore, the molar configurational entropy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136" y="3355492"/>
            <a:ext cx="4573905" cy="3089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PROBLEMS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lvl="1" marL="139700" marR="5080" indent="-127000">
              <a:lnSpc>
                <a:spcPct val="100000"/>
              </a:lnSpc>
              <a:buFont typeface="Times New Roman"/>
              <a:buAutoNum type="arabicPeriod"/>
              <a:tabLst>
                <a:tab pos="21526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 rigid container is divided into two compartments of equal volume by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partition.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One compartment contains 1 mole of ideal gas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atm, and the other contains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  mole of ideal gas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at 1 atm. Calculate the increase in entropy which occurs when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partition between the two compartments is removed. If the first compartment had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contained 2 moles of ideal gas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what would have been the increase in entropy when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partition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removed? Calculate the corresponding increases in entropy in each</a:t>
            </a:r>
            <a:r>
              <a:rPr dirty="0" sz="1000" spc="-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above two situations if both compartments had contained ideal gas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A.</a:t>
            </a:r>
            <a:endParaRPr sz="1000">
              <a:latin typeface="Times New Roman"/>
              <a:cs typeface="Times New Roman"/>
            </a:endParaRPr>
          </a:p>
          <a:p>
            <a:pPr algn="just" lvl="1" marL="139700" marR="6350" indent="-127000">
              <a:lnSpc>
                <a:spcPct val="100000"/>
              </a:lnSpc>
              <a:buFont typeface="Times New Roman"/>
              <a:buAutoNum type="arabicPeriod"/>
              <a:tabLst>
                <a:tab pos="20574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that, when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atoms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randomly mixed solution, the  fraction of the total number of distinguishable complexions which occur in the most  probable distribution decreases with increasing value of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lvl="1" marL="139700" marR="6350" indent="-127000">
              <a:lnSpc>
                <a:spcPct val="100000"/>
              </a:lnSpc>
              <a:buFont typeface="Times New Roman"/>
              <a:buAutoNum type="arabicPeriod"/>
              <a:tabLst>
                <a:tab pos="22669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Assuming that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silver-gold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alloy is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random mixture of gold and silver atoms,  calculate the increase in entropy when 10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gold are mixed with 20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silver to  form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homogeneous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alloy.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gram atomic weights of Au and Ag are,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respectively,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198 and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107.9.</a:t>
            </a:r>
            <a:endParaRPr sz="1000">
              <a:latin typeface="Times New Roman"/>
              <a:cs typeface="Times New Roman"/>
            </a:endParaRPr>
          </a:p>
          <a:p>
            <a:pPr algn="just" lvl="1" marL="139700" marR="5080" indent="-127000">
              <a:lnSpc>
                <a:spcPct val="100000"/>
              </a:lnSpc>
              <a:buFont typeface="Times New Roman"/>
              <a:buAutoNum type="arabicPeriod"/>
              <a:tabLst>
                <a:tab pos="22923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assumption that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copper-nickel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alloys are random mixtures of copper and  nickel atoms, calculate the mass of copper which, when mixed with 100 g of nickel,  causes an increase in entropy of 15 J/K. The gram atomic weights of Cu and Ni are,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respectively,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63.55 and</a:t>
            </a:r>
            <a:r>
              <a:rPr dirty="0" sz="1000" spc="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58.69.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9102" y="339575"/>
            <a:ext cx="2792095" cy="457834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7780">
              <a:lnSpc>
                <a:spcPct val="100000"/>
              </a:lnSpc>
              <a:spcBef>
                <a:spcPts val="6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96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27480" y="768095"/>
            <a:ext cx="2578608" cy="374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60400" y="1564246"/>
            <a:ext cx="3759962" cy="7369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9187" y="2861815"/>
            <a:ext cx="3270442" cy="1404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210" y="403097"/>
            <a:ext cx="4676775" cy="2715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3299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79</a:t>
            </a:r>
            <a:endParaRPr sz="1000">
              <a:latin typeface="Times New Roman"/>
              <a:cs typeface="Times New Roman"/>
            </a:endParaRPr>
          </a:p>
          <a:p>
            <a:pPr algn="just" marL="50800" marR="43180" indent="127000">
              <a:lnSpc>
                <a:spcPct val="100000"/>
              </a:lnSpc>
              <a:spcBef>
                <a:spcPts val="86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effect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quantization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be illustrated by considering a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hypothetical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 comprising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perfect crystal in which all of the lattice sites are occupied by  identical particles. The characteristics of the particles and the crystal structure determine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quantization of the allowed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levels, in which the lowest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level, or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ground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state,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designated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succeeding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increasing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  <a:p>
            <a:pPr algn="just" marL="5080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designated  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etc.  The  crystal  contains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  and  has  the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</a:t>
            </a:r>
            <a:r>
              <a:rPr dirty="0" sz="1000" spc="-60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algn="just" marL="50800" marR="45085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statistical mechanics asks the questions: In how many ways can the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 be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distributed over the available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 such that the total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crystal is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and, of the possible distributions, which is the most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probable?</a:t>
            </a:r>
            <a:endParaRPr sz="1000">
              <a:latin typeface="Times New Roman"/>
              <a:cs typeface="Times New Roman"/>
            </a:endParaRPr>
          </a:p>
          <a:p>
            <a:pPr algn="just" marL="50800" marR="4445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Consider that the crystal contains three identical, and hence indistinguishable, particles  which are located on three distinguishable lattice sites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A, B,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Suppose, for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simplicity,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 the quantization is such that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 are equally spaced, with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ground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being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taken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zero,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first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1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15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=</a:t>
            </a:r>
            <a:r>
              <a:rPr dirty="0" sz="1000" spc="10" i="1">
                <a:solidFill>
                  <a:srgbClr val="010202"/>
                </a:solidFill>
                <a:latin typeface="Times New Roman"/>
                <a:cs typeface="Times New Roman"/>
              </a:rPr>
              <a:t>u,</a:t>
            </a:r>
            <a:r>
              <a:rPr dirty="0" sz="1000" spc="2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second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1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1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10">
                <a:solidFill>
                  <a:srgbClr val="010202"/>
                </a:solidFill>
                <a:latin typeface="Times New Roman"/>
                <a:cs typeface="Times New Roman"/>
              </a:rPr>
              <a:t>=2</a:t>
            </a:r>
            <a:r>
              <a:rPr dirty="0" sz="1000" spc="10" i="1">
                <a:solidFill>
                  <a:srgbClr val="010202"/>
                </a:solidFill>
                <a:latin typeface="Times New Roman"/>
                <a:cs typeface="Times New Roman"/>
              </a:rPr>
              <a:t>u,</a:t>
            </a:r>
            <a:r>
              <a:rPr dirty="0" sz="1000" spc="2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etc.,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let</a:t>
            </a:r>
            <a:endParaRPr sz="1000">
              <a:latin typeface="Times New Roman"/>
              <a:cs typeface="Times New Roman"/>
            </a:endParaRPr>
          </a:p>
          <a:p>
            <a:pPr algn="just" marL="50800" marR="46355">
              <a:lnSpc>
                <a:spcPct val="100000"/>
              </a:lnSpc>
              <a:spcBef>
                <a:spcPts val="37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total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 be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U=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This system has three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distributions, as  shown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Fig. 4.1.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4887" y="3280257"/>
            <a:ext cx="3476625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78852" y="4816309"/>
            <a:ext cx="3577590" cy="3175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469900" marR="5080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4.1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distributions of particles among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 in a  system of constant</a:t>
            </a:r>
            <a:r>
              <a:rPr dirty="0" sz="1000" spc="-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5260809"/>
            <a:ext cx="3810000" cy="981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6434937"/>
            <a:ext cx="4598035" cy="13081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446405" marR="486409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Illustration of the complexions or microstates within distri-  butions of particles among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 in a system of constant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marL="144780" indent="-120014">
              <a:lnSpc>
                <a:spcPct val="100000"/>
              </a:lnSpc>
              <a:buAutoNum type="alphaLcPeriod"/>
              <a:tabLst>
                <a:tab pos="14541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All three particles in level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  <a:p>
            <a:pPr marL="151765" indent="-127000">
              <a:lnSpc>
                <a:spcPct val="100000"/>
              </a:lnSpc>
              <a:buAutoNum type="alphaLcPeriod"/>
              <a:tabLst>
                <a:tab pos="152400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One particle in level 3, and the other two particles in level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endParaRPr sz="1000">
              <a:latin typeface="Times New Roman"/>
              <a:cs typeface="Times New Roman"/>
            </a:endParaRPr>
          </a:p>
          <a:p>
            <a:pPr marL="144780" indent="-120014">
              <a:lnSpc>
                <a:spcPct val="100000"/>
              </a:lnSpc>
              <a:buAutoNum type="alphaLcPeriod"/>
              <a:tabLst>
                <a:tab pos="145415" algn="l"/>
              </a:tabLst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One particle in level 2, one particle in level 1, and one particle in level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7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These distributions must now be examined to determine how many distinguishable  arrangements they individually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contain.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45" y="403099"/>
            <a:ext cx="4678045" cy="7325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80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3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algn="just" marL="50800" marR="45720" indent="127000">
              <a:lnSpc>
                <a:spcPct val="100000"/>
              </a:lnSpc>
              <a:spcBef>
                <a:spcPts val="765"/>
              </a:spcBef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Distribution a.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There is only one arrangement of this distribution, as interchange of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 among the three lattice sites does not produce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different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arrangement.</a:t>
            </a:r>
            <a:endParaRPr sz="1000">
              <a:latin typeface="Times New Roman"/>
              <a:cs typeface="Times New Roman"/>
            </a:endParaRPr>
          </a:p>
          <a:p>
            <a:pPr algn="just" marL="50165" marR="46355" indent="127635">
              <a:lnSpc>
                <a:spcPct val="100000"/>
              </a:lnSpc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Distribution b.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Any of the three distinguishable lattice sites can be occupied by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particle of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3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the remaining two sites are each occupied by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 of zero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interchange of the particles of zero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does not produce a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different  arrangement, there are three arrangements in distribution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51435" marR="44450" indent="125730">
              <a:lnSpc>
                <a:spcPct val="100000"/>
              </a:lnSpc>
            </a:pP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Distribution c.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 of the three distinguishable lattice sites can be occupied by the  particle of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either of the two remaining sites can be occupied by the particle of 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single remaining site is occupied by the particle of zero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 of distinguishable arrangements in distribution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thus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3×2×1–3!=6.</a:t>
            </a:r>
            <a:endParaRPr sz="1000">
              <a:latin typeface="Times New Roman"/>
              <a:cs typeface="Times New Roman"/>
            </a:endParaRPr>
          </a:p>
          <a:p>
            <a:pPr algn="just" marL="179705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These arrangements are shown in Fig.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4.2.</a:t>
            </a:r>
            <a:endParaRPr sz="1000">
              <a:latin typeface="Times New Roman"/>
              <a:cs typeface="Times New Roman"/>
            </a:endParaRPr>
          </a:p>
          <a:p>
            <a:pPr algn="just" marL="50800" marR="45720" indent="12827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Thus, there are 10 distinguishable ways in which three particles can be placed in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 such that the total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system,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equals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3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These distinguishable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arrangements are called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complexions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 </a:t>
            </a:r>
            <a:r>
              <a:rPr dirty="0" sz="1000" spc="-10" i="1">
                <a:solidFill>
                  <a:srgbClr val="010202"/>
                </a:solidFill>
                <a:latin typeface="Times New Roman"/>
                <a:cs typeface="Times New Roman"/>
              </a:rPr>
              <a:t>microstates,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all of the 10 microstates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correspond to a single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macrostate.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429259">
              <a:lnSpc>
                <a:spcPct val="100000"/>
              </a:lnSpc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4.4 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DETERMINATION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 THE MOST PROBABLE</a:t>
            </a:r>
            <a:r>
              <a:rPr dirty="0" sz="1000" spc="-65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 b="1">
                <a:solidFill>
                  <a:srgbClr val="010202"/>
                </a:solidFill>
                <a:latin typeface="Times New Roman"/>
                <a:cs typeface="Times New Roman"/>
              </a:rPr>
              <a:t>MICROSTATE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50800" marR="43180" indent="63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concept of macrostate lies within the domain of Classical Thermodynamics, and the  macrostate is fixed when the values of the independent variables are fixed.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was shown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Chap. 1, a system of fixed composition has three independent variables—the original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two plus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variable which describes the size of the system. In the above example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values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are fixed (constancy of volume being required in order that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quantization of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 be determined), and hence the macrostate of the system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fixed.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With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respect to the microstates within any macrostate, in view of the absence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 reason to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contrary,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it is assumed that each of the microstates is equally probable,  and thus the probability of observing the above system in any one of its ten possible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microstates is 1/10.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ten microstates occur in three distributions, and hence  the probability that the system occurs in distribution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1/10, the probability that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it  occurs in distribution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b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3/10, and the probability that it occurs in distribution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6/10.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Distribution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thus the “most probable.” The physical significance of these  probabilities can be viewed in either of two ways: (1) If it were possible to make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  instantaneous observation of the system, the probability of observing an arrangement in  distribution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6/10, or (2) If the system were observed over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finite interval of time,  during which the system rapidly changes from one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microstate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another,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fraction of  this time which the system spends in all of the arrangements in distribution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c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would be  6/10.</a:t>
            </a:r>
            <a:endParaRPr sz="1000">
              <a:latin typeface="Times New Roman"/>
              <a:cs typeface="Times New Roman"/>
            </a:endParaRPr>
          </a:p>
          <a:p>
            <a:pPr algn="just" marL="51435" marR="44450" indent="1270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total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the system and the number of particles which it contains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increase, the number of distinguishable arrangements (microstates) increases, and, for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fixed values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these microstates still correspond to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single macrostate.  Similarly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possible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distributions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increases,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real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systems,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e.g.,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mole</a:t>
            </a:r>
            <a:endParaRPr sz="1000">
              <a:latin typeface="Times New Roman"/>
              <a:cs typeface="Times New Roman"/>
            </a:endParaRPr>
          </a:p>
          <a:p>
            <a:pPr algn="just" marL="50800" marR="45720" indent="1270">
              <a:lnSpc>
                <a:spcPct val="100000"/>
              </a:lnSpc>
              <a:spcBef>
                <a:spcPts val="2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a system, which contains 6.023×10</a:t>
            </a:r>
            <a:r>
              <a:rPr dirty="0" baseline="33333" sz="1125">
                <a:solidFill>
                  <a:srgbClr val="010202"/>
                </a:solidFill>
                <a:latin typeface="Times New Roman"/>
                <a:cs typeface="Times New Roman"/>
              </a:rPr>
              <a:t>23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particles, the number of arrangements within the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most probable distribution is very much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larger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than the number of arrangements in all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  the other distributions. The number of arrangements within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given distribution,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calculated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follows: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If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sz="1000" spc="7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distributed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among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1000" spc="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such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that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endParaRPr baseline="-33333" sz="112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1012" y="1204759"/>
            <a:ext cx="1552575" cy="12096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6400" y="403097"/>
            <a:ext cx="4674235" cy="1097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3299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81</a:t>
            </a:r>
            <a:endParaRPr sz="1000">
              <a:latin typeface="Times New Roman"/>
              <a:cs typeface="Times New Roman"/>
            </a:endParaRPr>
          </a:p>
          <a:p>
            <a:pPr marL="50800" marR="43180" indent="-635">
              <a:lnSpc>
                <a:spcPct val="130900"/>
              </a:lnSpc>
              <a:spcBef>
                <a:spcPts val="39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in level 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1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level </a:t>
            </a:r>
            <a:r>
              <a:rPr dirty="0" sz="1000" spc="20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2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level </a:t>
            </a:r>
            <a:r>
              <a:rPr dirty="0" sz="1000" spc="1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22">
                <a:solidFill>
                  <a:srgbClr val="010202"/>
                </a:solidFill>
                <a:latin typeface="Times New Roman"/>
                <a:cs typeface="Times New Roman"/>
              </a:rPr>
              <a:t>2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…,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highest level of occupancy </a:t>
            </a:r>
            <a:r>
              <a:rPr dirty="0" sz="1000" spc="15" i="1">
                <a:solidFill>
                  <a:srgbClr val="010202"/>
                </a:solidFill>
                <a:latin typeface="Times New Roman"/>
                <a:cs typeface="Times New Roman"/>
              </a:rPr>
              <a:t>s</a:t>
            </a:r>
            <a:r>
              <a:rPr dirty="0" baseline="-33333" sz="1125" spc="22">
                <a:solidFill>
                  <a:srgbClr val="010202"/>
                </a:solidFill>
                <a:latin typeface="Times New Roman"/>
                <a:cs typeface="Times New Roman"/>
              </a:rPr>
              <a:t>r</a:t>
            </a:r>
            <a:r>
              <a:rPr dirty="0" sz="1000" spc="15">
                <a:solidFill>
                  <a:srgbClr val="010202"/>
                </a:solidFill>
                <a:latin typeface="Times New Roman"/>
                <a:cs typeface="Times New Roman"/>
              </a:rPr>
              <a:t>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 the number of arrangements,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given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9461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616987"/>
            <a:ext cx="29387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For example, consideration of the system discussed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2900" y="2969425"/>
            <a:ext cx="1828800" cy="1104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41450" y="5180812"/>
            <a:ext cx="2171700" cy="3619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36650" y="6273012"/>
            <a:ext cx="2781300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81000" y="4229747"/>
            <a:ext cx="4725035" cy="233870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4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most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probable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obtained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determining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set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numbers</a:t>
            </a:r>
            <a:r>
              <a:rPr dirty="0" sz="1000" spc="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0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,</a:t>
            </a:r>
            <a:r>
              <a:rPr dirty="0" sz="1000" spc="6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…n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r</a:t>
            </a:r>
            <a:endParaRPr baseline="-33333" sz="1125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37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  maximizes   the   value   of  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fi.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When   the   values   of  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 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large,</a:t>
            </a:r>
            <a:r>
              <a:rPr dirty="0" sz="1000" spc="14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Stirling’s</a:t>
            </a:r>
            <a:endParaRPr sz="1000">
              <a:latin typeface="Times New Roman"/>
              <a:cs typeface="Times New Roman"/>
            </a:endParaRPr>
          </a:p>
          <a:p>
            <a:pPr marL="76200" marR="6858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approximation can be used (that is In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X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!=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X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</a:t>
            </a:r>
            <a:r>
              <a:rPr dirty="0" sz="1000" spc="30" i="1">
                <a:solidFill>
                  <a:srgbClr val="010202"/>
                </a:solidFill>
                <a:latin typeface="Times New Roman"/>
                <a:cs typeface="Times New Roman"/>
              </a:rPr>
              <a:t>X–X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).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Thus, taking the logarithms of the  terms in Eq. (4.1)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marL="435356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(4.2)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76200" marR="6858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the macrostate of the system is determined by the fixed values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any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 of the particles among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 must conform with the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conditions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435356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(4.3)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7008977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72489" y="7259573"/>
            <a:ext cx="2314575" cy="5238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692637" y="7377050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(4.4)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53" y="1884081"/>
            <a:ext cx="2089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161" y="6708419"/>
            <a:ext cx="31648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(4.6) is multiplied by the dimensionless constant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30501" y="1291463"/>
            <a:ext cx="1333500" cy="333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403099"/>
            <a:ext cx="4600575" cy="1046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82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3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6510" marR="50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From Eqs. (4.3) and (4.4), any interchange of particles among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 must  conform with the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conditions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r" marR="74930">
              <a:lnSpc>
                <a:spcPct val="100000"/>
              </a:lnSpc>
              <a:spcBef>
                <a:spcPts val="69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(4.5)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77491" y="2151062"/>
            <a:ext cx="1190625" cy="333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6928" y="3106737"/>
            <a:ext cx="2333625" cy="581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69953" y="2293937"/>
            <a:ext cx="4515485" cy="1108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5894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(4.6)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Also, from Eq. (4.2), any interchange of particles among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425259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(4.7)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28254" y="4712487"/>
            <a:ext cx="1628774" cy="180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3725" y="3947196"/>
            <a:ext cx="4702810" cy="1990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63500" marR="558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If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has the maximum possible value then a small rearrangement of particles among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 will not alter the value of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 of ln </a:t>
            </a:r>
            <a:r>
              <a:rPr dirty="0" sz="1000" spc="50">
                <a:solidFill>
                  <a:srgbClr val="010202"/>
                </a:solidFill>
                <a:latin typeface="Times New Roman"/>
                <a:cs typeface="Times New Roman"/>
              </a:rPr>
              <a:t>fi.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Thus, if the set of </a:t>
            </a:r>
            <a:r>
              <a:rPr dirty="0" sz="1000" spc="-2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spc="-30" i="1">
                <a:solidFill>
                  <a:srgbClr val="010202"/>
                </a:solidFill>
                <a:latin typeface="Times New Roman"/>
                <a:cs typeface="Times New Roman"/>
              </a:rPr>
              <a:t>i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’s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such that</a:t>
            </a:r>
            <a:r>
              <a:rPr dirty="0" sz="1000" spc="-6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endParaRPr sz="10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  <a:spcBef>
                <a:spcPts val="37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has its maximum value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Times New Roman"/>
              <a:cs typeface="Times New Roman"/>
            </a:endParaRPr>
          </a:p>
          <a:p>
            <a:pPr algn="r" marR="13335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(4.8)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75565" marR="58419">
              <a:lnSpc>
                <a:spcPct val="100000"/>
              </a:lnSpc>
              <a:spcBef>
                <a:spcPts val="75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condition that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has its maximum value for the given macrostate is thus that Eqs.  (4.5), (4.6), and (4.8) be simultaneously satisfied. The set of values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the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most probable distribution is obtained by the method of undetermined multipliers,  in the following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manner.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(4.5) is multiplied by the constant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ß,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has the  units of reciprocal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to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give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97329" y="6249187"/>
            <a:ext cx="1009650" cy="228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696714" y="6366662"/>
            <a:ext cx="2692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(4.9)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66925" y="7266305"/>
            <a:ext cx="895350" cy="2381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658359" y="7383780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(4.10)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6702" y="403097"/>
            <a:ext cx="23152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275080"/>
            <a:ext cx="25330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 Eqs. (4.8), (4.9), and (4.10) are added to</a:t>
            </a:r>
            <a:r>
              <a:rPr dirty="0" sz="1000" spc="-5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27200" y="1627504"/>
            <a:ext cx="1600200" cy="352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721859" y="1744979"/>
            <a:ext cx="32766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</a:t>
            </a:r>
            <a:r>
              <a:rPr dirty="0" sz="1000" spc="-40">
                <a:solidFill>
                  <a:srgbClr val="010202"/>
                </a:solidFill>
                <a:latin typeface="Times New Roman"/>
                <a:cs typeface="Times New Roman"/>
              </a:rPr>
              <a:t>1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1)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2214879"/>
            <a:ext cx="2127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17600" y="2567304"/>
            <a:ext cx="2819400" cy="466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3236595"/>
            <a:ext cx="45986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solution of Eq.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(4.11)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requires that each of the bracketed terms be individually equal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to zero,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79587" y="3741420"/>
            <a:ext cx="1485900" cy="1809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4124959"/>
            <a:ext cx="131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32000" y="4477384"/>
            <a:ext cx="990600" cy="2095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721859" y="4594859"/>
            <a:ext cx="3327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(4.12)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5064759"/>
            <a:ext cx="20193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Summing over all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r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</a:t>
            </a:r>
            <a:r>
              <a:rPr dirty="0" sz="1000" spc="-4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46262" y="5417184"/>
            <a:ext cx="1371600" cy="3619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44500" y="5972175"/>
            <a:ext cx="81915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-6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summation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08087" y="6324600"/>
            <a:ext cx="2638425" cy="1809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44500" y="6708140"/>
            <a:ext cx="45986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is determined by the magnitude of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ß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by the quantization of the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energy,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called the partition function,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P.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03450" y="7212965"/>
            <a:ext cx="647700" cy="3429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3099"/>
            <a:ext cx="278701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84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Introduction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to the Thermodynamics of</a:t>
            </a:r>
            <a:r>
              <a:rPr dirty="0" sz="1000" spc="-10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Materials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08200" y="1017905"/>
            <a:ext cx="838200" cy="419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1135380"/>
            <a:ext cx="4599305" cy="1139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968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(4.13)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distribution of particles in the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 which maximizes 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fi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(i.e., the most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probable distribution) is thus one in which the occupancy of the levels decreases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exponentially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with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increasing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energy,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and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shape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7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this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distribution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</a:t>
            </a:r>
            <a:r>
              <a:rPr dirty="0" sz="1000" spc="8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Fig. 4.3. The actual shape of the exponential curve in Fig. 4.3 (for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given system)</a:t>
            </a:r>
            <a:r>
              <a:rPr dirty="0" sz="1000" spc="-2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85900" y="2436495"/>
            <a:ext cx="2514600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51075" y="5848984"/>
            <a:ext cx="561975" cy="381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925059"/>
            <a:ext cx="4610100" cy="18415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904240" marR="639445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4.3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Schematic representation of the most probable  distribution of particles among the quantized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marR="15875" indent="-63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determined by the value of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ß,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spc="55">
                <a:solidFill>
                  <a:srgbClr val="010202"/>
                </a:solidFill>
                <a:latin typeface="Times New Roman"/>
                <a:cs typeface="Times New Roman"/>
              </a:rPr>
              <a:t>ß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inversely proportional to the absolute temperature,  being given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(4.14)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18415">
              <a:lnSpc>
                <a:spcPct val="100000"/>
              </a:lnSpc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in which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k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Boltzmann’s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constant, an expression of the gas constant per atom or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molecule,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i.e.,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9100" y="7467600"/>
            <a:ext cx="172783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where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o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20">
                <a:solidFill>
                  <a:srgbClr val="010202"/>
                </a:solidFill>
                <a:latin typeface="Times New Roman"/>
                <a:cs typeface="Times New Roman"/>
              </a:rPr>
              <a:t>Avogadro’s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number.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9039" y="6948436"/>
            <a:ext cx="2616962" cy="3017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336" y="403097"/>
            <a:ext cx="4676140" cy="2568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3299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The Statistical 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Interpretation </a:t>
            </a:r>
            <a:r>
              <a:rPr dirty="0" sz="1000" i="1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dirty="0" sz="1000" spc="-10" i="1">
                <a:solidFill>
                  <a:srgbClr val="231F20"/>
                </a:solidFill>
                <a:latin typeface="Times New Roman"/>
                <a:cs typeface="Times New Roman"/>
              </a:rPr>
              <a:t>Entropy</a:t>
            </a:r>
            <a:r>
              <a:rPr dirty="0" sz="10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31F20"/>
                </a:solidFill>
                <a:latin typeface="Times New Roman"/>
                <a:cs typeface="Times New Roman"/>
              </a:rPr>
              <a:t>85</a:t>
            </a:r>
            <a:endParaRPr sz="1000">
              <a:latin typeface="Times New Roman"/>
              <a:cs typeface="Times New Roman"/>
            </a:endParaRPr>
          </a:p>
          <a:p>
            <a:pPr marL="1109980">
              <a:lnSpc>
                <a:spcPct val="100000"/>
              </a:lnSpc>
              <a:spcBef>
                <a:spcPts val="885"/>
              </a:spcBef>
            </a:pP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4.5 THE </a:t>
            </a: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INFLUENCE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-40" b="1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 b="1">
                <a:solidFill>
                  <a:srgbClr val="010202"/>
                </a:solidFill>
                <a:latin typeface="Times New Roman"/>
                <a:cs typeface="Times New Roman"/>
              </a:rPr>
              <a:t>TEMPERATURE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nature of the exponential distribution of particles in Fig. 4.3 is determined by the  temperature of the system.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However,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 the macrostate of the system is fixed by fixing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values of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U, </a:t>
            </a:r>
            <a:r>
              <a:rPr dirty="0" sz="1000" spc="-65" i="1">
                <a:solidFill>
                  <a:srgbClr val="010202"/>
                </a:solidFill>
                <a:latin typeface="Times New Roman"/>
                <a:cs typeface="Times New Roman"/>
              </a:rPr>
              <a:t>V,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then </a:t>
            </a:r>
            <a:r>
              <a:rPr dirty="0" sz="1000" spc="-40" i="1">
                <a:solidFill>
                  <a:srgbClr val="010202"/>
                </a:solidFill>
                <a:latin typeface="Times New Roman"/>
                <a:cs typeface="Times New Roman"/>
              </a:rPr>
              <a:t>T,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as a dependent variable, is fixed. Eq. (4.14)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shows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that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T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increases with decreasing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ß,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the shape of the exponential distribution changes as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shown in Fig. 4.4. An increase in temperature causes the upper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levels to become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relatively more populated, and this corresponds to an increase in the average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of  the particles, i.e., to an increase in the value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U/n,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which, for fixed values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V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and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n,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corresponds to an increase in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U.</a:t>
            </a:r>
            <a:endParaRPr sz="1000">
              <a:latin typeface="Times New Roman"/>
              <a:cs typeface="Times New Roman"/>
            </a:endParaRPr>
          </a:p>
          <a:p>
            <a:pPr algn="just" marL="177800">
              <a:lnSpc>
                <a:spcPct val="1000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r>
              <a:rPr dirty="0" sz="1000" spc="1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has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been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stated,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when</a:t>
            </a:r>
            <a:r>
              <a:rPr dirty="0" sz="1000" spc="20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of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particles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system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</a:t>
            </a:r>
            <a:r>
              <a:rPr dirty="0" sz="1000" spc="19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very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large,</a:t>
            </a:r>
            <a:r>
              <a:rPr dirty="0" sz="1000" spc="19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  <a:p>
            <a:pPr algn="just" marL="50800" marR="45085" indent="-635">
              <a:lnSpc>
                <a:spcPct val="130900"/>
              </a:lnSpc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number of arrangements within the most probable distribution, 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max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only term 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makes a significant contribution to the total number of arrangements, 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30">
                <a:solidFill>
                  <a:srgbClr val="010202"/>
                </a:solidFill>
                <a:latin typeface="Times New Roman"/>
                <a:cs typeface="Times New Roman"/>
              </a:rPr>
              <a:t>total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which 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the system may have; that is, </a:t>
            </a:r>
            <a:r>
              <a:rPr dirty="0" sz="1000" spc="3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52">
                <a:solidFill>
                  <a:srgbClr val="010202"/>
                </a:solidFill>
                <a:latin typeface="Times New Roman"/>
                <a:cs typeface="Times New Roman"/>
              </a:rPr>
              <a:t>max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is significantly 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larger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than the</a:t>
            </a:r>
            <a:r>
              <a:rPr dirty="0" sz="1000" spc="2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95425" y="3133242"/>
            <a:ext cx="2495550" cy="2333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06361" y="5656745"/>
            <a:ext cx="4674870" cy="1148715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942340" marR="504190" indent="-457200">
              <a:lnSpc>
                <a:spcPts val="1100"/>
              </a:lnSpc>
              <a:spcBef>
                <a:spcPts val="219"/>
              </a:spcBef>
            </a:pPr>
            <a:r>
              <a:rPr dirty="0" sz="1000" spc="-5" b="1">
                <a:solidFill>
                  <a:srgbClr val="010202"/>
                </a:solidFill>
                <a:latin typeface="Times New Roman"/>
                <a:cs typeface="Times New Roman"/>
              </a:rPr>
              <a:t>Figure </a:t>
            </a:r>
            <a:r>
              <a:rPr dirty="0" sz="1000" b="1">
                <a:solidFill>
                  <a:srgbClr val="010202"/>
                </a:solidFill>
                <a:latin typeface="Times New Roman"/>
                <a:cs typeface="Times New Roman"/>
              </a:rPr>
              <a:t>4.4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The influence of temperature on the most probable distri-  bution of particles among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energy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levels in a closed system of  constant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volume.</a:t>
            </a:r>
            <a:endParaRPr sz="1000">
              <a:latin typeface="Times New Roman"/>
              <a:cs typeface="Times New Roman"/>
            </a:endParaRPr>
          </a:p>
          <a:p>
            <a:pPr marL="50800" marR="43180">
              <a:lnSpc>
                <a:spcPct val="130900"/>
              </a:lnSpc>
              <a:spcBef>
                <a:spcPts val="705"/>
              </a:spcBef>
            </a:pP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of all of the other arrangements. Thus, when the number of particles is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large, </a:t>
            </a:r>
            <a:r>
              <a:rPr dirty="0" sz="1000" spc="25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37">
                <a:solidFill>
                  <a:srgbClr val="010202"/>
                </a:solidFill>
                <a:latin typeface="Times New Roman"/>
                <a:cs typeface="Times New Roman"/>
              </a:rPr>
              <a:t>total </a:t>
            </a:r>
            <a:r>
              <a:rPr dirty="0" sz="1000">
                <a:solidFill>
                  <a:srgbClr val="010202"/>
                </a:solidFill>
                <a:latin typeface="Times New Roman"/>
                <a:cs typeface="Times New Roman"/>
              </a:rPr>
              <a:t>can be  equated with</a:t>
            </a:r>
            <a:r>
              <a:rPr dirty="0" sz="1000" spc="-1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fi</a:t>
            </a:r>
            <a:r>
              <a:rPr dirty="0" baseline="-33333" sz="1125" spc="44">
                <a:solidFill>
                  <a:srgbClr val="010202"/>
                </a:solidFill>
                <a:latin typeface="Times New Roman"/>
                <a:cs typeface="Times New Roman"/>
              </a:rPr>
              <a:t>max</a:t>
            </a:r>
            <a:r>
              <a:rPr dirty="0" sz="1000" spc="30">
                <a:solidFill>
                  <a:srgbClr val="01020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77800">
              <a:lnSpc>
                <a:spcPct val="100000"/>
              </a:lnSpc>
              <a:spcBef>
                <a:spcPts val="375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Substituting ß=1</a:t>
            </a:r>
            <a:r>
              <a:rPr dirty="0" sz="1000" spc="-5" i="1">
                <a:solidFill>
                  <a:srgbClr val="010202"/>
                </a:solidFill>
                <a:latin typeface="Times New Roman"/>
                <a:cs typeface="Times New Roman"/>
              </a:rPr>
              <a:t>/kT,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Eq. (4.2) can be written</a:t>
            </a:r>
            <a:r>
              <a:rPr dirty="0" sz="1000" spc="-15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100" y="7223594"/>
            <a:ext cx="284035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in which the values of </a:t>
            </a:r>
            <a:r>
              <a:rPr dirty="0" sz="1000" i="1">
                <a:solidFill>
                  <a:srgbClr val="010202"/>
                </a:solidFill>
                <a:latin typeface="Times New Roman"/>
                <a:cs typeface="Times New Roman"/>
              </a:rPr>
              <a:t>n</a:t>
            </a:r>
            <a:r>
              <a:rPr dirty="0" baseline="-33333" sz="1125" i="1">
                <a:solidFill>
                  <a:srgbClr val="010202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are given by Eq. (4.13).</a:t>
            </a:r>
            <a:r>
              <a:rPr dirty="0" sz="1000" spc="-170">
                <a:solidFill>
                  <a:srgbClr val="010202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010202"/>
                </a:solidFill>
                <a:latin typeface="Times New Roman"/>
                <a:cs typeface="Times New Roman"/>
              </a:rPr>
              <a:t>Thus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36116" y="6985547"/>
            <a:ext cx="2072639" cy="1573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Edited with https://pdfresizer.com</dc:creator>
  <dcterms:created xsi:type="dcterms:W3CDTF">2019-11-27T17:40:19Z</dcterms:created>
  <dcterms:modified xsi:type="dcterms:W3CDTF">2019-11-27T17:40:19Z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2019-11-27T00:00:00Z</vt:filetime>
  </property>
  <property fmtid="{D5CDD505-2E9C-101B-9397-08002B2CF9AE}" pid="3" name="Creator">
    <vt:lpwstr>Edited with https://pdfresizer.com</vt:lpwstr>
  </property>
  <property fmtid="{D5CDD505-2E9C-101B-9397-08002B2CF9AE}" pid="4" name="LastSaved">
    <vt:filetime>2019-11-27T00:00:00Z</vt:filetime>
  </property>
</Properties>
</file>